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8229600" cx="14630400"/>
  <p:notesSz cx="8229600" cy="14630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" name="Google Shape;13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9" name="Google Shape;49;p1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 master">
  <p:cSld name="Slide 11 mast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3" name="Google Shape;53;p1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2 master">
  <p:cSld name="Slide 12 mast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7" name="Google Shape;57;p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3 master">
  <p:cSld name="Slide 13 mast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61" name="Google Shape;61;p1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4 master">
  <p:cSld name="Slide 14 mast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65" name="Google Shape;65;p1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5 master">
  <p:cSld name="Slide 15 mast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69" name="Google Shape;69;p1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6 master">
  <p:cSld name="Slide 16 mast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73" name="Google Shape;73;p1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7 master">
  <p:cSld name="Slide 17 mast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77" name="Google Shape;77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8 master">
  <p:cSld name="Slide 18 mast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1" name="Google Shape;81;p1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9 master">
  <p:cSld name="Slide 19 maste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5" name="Google Shape;85;p2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" name="Google Shape;17;p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0 master">
  <p:cSld name="Slide 20 master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9" name="Google Shape;89;p2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1 master">
  <p:cSld name="Slide 21 maste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3" name="Google Shape;93;p2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2 master">
  <p:cSld name="Slide 22 mast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7" name="Google Shape;97;p2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3 master">
  <p:cSld name="Slide 23 mast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1" name="Google Shape;101;p2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4 master">
  <p:cSld name="Slide 24 mast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5" name="Google Shape;105;p2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5 master">
  <p:cSld name="Slide 25 mast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9" name="Google Shape;109;p2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6 master">
  <p:cSld name="Slide 26 mast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13" name="Google Shape;113;p2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7 master">
  <p:cSld name="Slide 27 mast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17" name="Google Shape;117;p2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8 master">
  <p:cSld name="Slide 28 master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21" name="Google Shape;121;p2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9 master">
  <p:cSld name="Slide 29 master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25" name="Google Shape;125;p3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" name="Google Shape;21;p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5" name="Google Shape;25;p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9" name="Google Shape;29;p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3" name="Google Shape;33;p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7" name="Google Shape;37;p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1" name="Google Shape;41;p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5" name="Google Shape;45;p1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2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Relationship Id="rId4" Type="http://schemas.openxmlformats.org/officeDocument/2006/relationships/hyperlink" Target="https://ai-sdk.dev/docs/agents/overview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hyperlink" Target="https://nextjs.org/" TargetMode="External"/><Relationship Id="rId5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Relationship Id="rId4" Type="http://schemas.openxmlformats.org/officeDocument/2006/relationships/hyperlink" Target="https://vercel.com/blog/v0-composite-model-family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x.com/gaspargarcia_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v0.app/students" TargetMode="External"/><Relationship Id="rId4" Type="http://schemas.openxmlformats.org/officeDocument/2006/relationships/image" Target="../media/image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Relationship Id="rId6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2" name="Google Shape;13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1808202"/>
            <a:ext cx="4613077" cy="461307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2"/>
          <p:cNvSpPr/>
          <p:nvPr/>
        </p:nvSpPr>
        <p:spPr>
          <a:xfrm>
            <a:off x="5967889" y="1757124"/>
            <a:ext cx="78762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r>
              <a:t/>
            </a:r>
            <a:endParaRPr b="0" i="0" sz="1750" u="none" cap="none" strike="noStrike"/>
          </a:p>
        </p:txBody>
      </p:sp>
      <p:sp>
        <p:nvSpPr>
          <p:cNvPr id="134" name="Google Shape;134;p32"/>
          <p:cNvSpPr/>
          <p:nvPr/>
        </p:nvSpPr>
        <p:spPr>
          <a:xfrm>
            <a:off x="5967889" y="2324100"/>
            <a:ext cx="78762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r>
              <a:t/>
            </a:r>
            <a:endParaRPr b="0" i="0" sz="1750" u="none" cap="none" strike="noStrike"/>
          </a:p>
        </p:txBody>
      </p:sp>
      <p:sp>
        <p:nvSpPr>
          <p:cNvPr id="135" name="Google Shape;135;p32"/>
          <p:cNvSpPr/>
          <p:nvPr/>
        </p:nvSpPr>
        <p:spPr>
          <a:xfrm>
            <a:off x="5967889" y="2913817"/>
            <a:ext cx="78762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The Future of App Development</a:t>
            </a:r>
            <a:endParaRPr b="0" i="0" sz="4450" u="none" cap="none" strike="noStrike"/>
          </a:p>
        </p:txBody>
      </p:sp>
      <p:sp>
        <p:nvSpPr>
          <p:cNvPr id="136" name="Google Shape;136;p32"/>
          <p:cNvSpPr/>
          <p:nvPr/>
        </p:nvSpPr>
        <p:spPr>
          <a:xfrm>
            <a:off x="5967889" y="4558189"/>
            <a:ext cx="78762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r>
              <a:t/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1"/>
          <p:cNvSpPr/>
          <p:nvPr/>
        </p:nvSpPr>
        <p:spPr>
          <a:xfrm>
            <a:off x="793790" y="2498765"/>
            <a:ext cx="99012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The Developer Landscape is Shifting</a:t>
            </a:r>
            <a:endParaRPr b="0" i="0" sz="4450" u="none" cap="none" strike="noStrike"/>
          </a:p>
        </p:txBody>
      </p:sp>
      <p:sp>
        <p:nvSpPr>
          <p:cNvPr id="226" name="Google Shape;226;p41"/>
          <p:cNvSpPr/>
          <p:nvPr/>
        </p:nvSpPr>
        <p:spPr>
          <a:xfrm>
            <a:off x="793790" y="3661172"/>
            <a:ext cx="130428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None/>
            </a:pP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v0's rapid adoption demonstrates a fundamental change in how teams approach frontend development. The platform has resonated </a:t>
            </a:r>
            <a:r>
              <a:rPr b="1" i="0" lang="en-US" sz="17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across company sizes—from startups moving at breakneck speed to enterprises modernizing legacy systems.</a:t>
            </a:r>
            <a:endParaRPr b="0" i="0" sz="1750" u="none" cap="none" strike="noStrike"/>
          </a:p>
        </p:txBody>
      </p:sp>
      <p:sp>
        <p:nvSpPr>
          <p:cNvPr id="227" name="Google Shape;227;p41"/>
          <p:cNvSpPr/>
          <p:nvPr/>
        </p:nvSpPr>
        <p:spPr>
          <a:xfrm>
            <a:off x="793790" y="5005030"/>
            <a:ext cx="130428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None/>
            </a:pP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This isn't just about speed; it's about </a:t>
            </a:r>
            <a:r>
              <a:rPr b="1" i="0" lang="en-US" sz="17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democratizing technical capability</a:t>
            </a: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 and enabling new forms of collaboration between engineering, design, and product teams.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2"/>
          <p:cNvSpPr/>
          <p:nvPr/>
        </p:nvSpPr>
        <p:spPr>
          <a:xfrm>
            <a:off x="734020" y="608052"/>
            <a:ext cx="52434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Geist"/>
              <a:buNone/>
            </a:pPr>
            <a:r>
              <a:rPr b="0" i="0" lang="en-US" sz="41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Breaking Down Silos</a:t>
            </a:r>
            <a:endParaRPr b="0" i="0" sz="4100" u="none" cap="none" strike="noStrike"/>
          </a:p>
        </p:txBody>
      </p:sp>
      <p:sp>
        <p:nvSpPr>
          <p:cNvPr id="234" name="Google Shape;234;p42"/>
          <p:cNvSpPr/>
          <p:nvPr/>
        </p:nvSpPr>
        <p:spPr>
          <a:xfrm>
            <a:off x="734020" y="1347311"/>
            <a:ext cx="9188400" cy="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ist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AI-Powered Development Across All Personas</a:t>
            </a:r>
            <a:endParaRPr b="0" i="0" sz="3300" u="none" cap="none" strike="noStrike"/>
          </a:p>
        </p:txBody>
      </p:sp>
      <p:pic>
        <p:nvPicPr>
          <p:cNvPr descr="preencoded.png" id="235" name="Google Shape;23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020" y="2186107"/>
            <a:ext cx="3093958" cy="309395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2"/>
          <p:cNvSpPr/>
          <p:nvPr/>
        </p:nvSpPr>
        <p:spPr>
          <a:xfrm>
            <a:off x="734020" y="5489734"/>
            <a:ext cx="26217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050"/>
              <a:buFont typeface="Geist"/>
              <a:buNone/>
            </a:pPr>
            <a:r>
              <a:rPr b="0" i="0" lang="en-US" sz="20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Product Managers</a:t>
            </a:r>
            <a:endParaRPr b="0" i="0" sz="2050" u="none" cap="none" strike="noStrike"/>
          </a:p>
        </p:txBody>
      </p:sp>
      <p:sp>
        <p:nvSpPr>
          <p:cNvPr id="237" name="Google Shape;237;p42"/>
          <p:cNvSpPr/>
          <p:nvPr/>
        </p:nvSpPr>
        <p:spPr>
          <a:xfrm>
            <a:off x="734020" y="5943124"/>
            <a:ext cx="3093900" cy="1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575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650"/>
              <a:buFont typeface="Geist"/>
              <a:buNone/>
            </a:pPr>
            <a:r>
              <a:rPr b="0" i="0" lang="en-US" sz="16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Validate concepts quickly without waiting for engineering cycles. Transform PRDs into interactive prototypes for stakeholder review.</a:t>
            </a:r>
            <a:endParaRPr b="0" i="0" sz="1650" u="none" cap="none" strike="noStrike"/>
          </a:p>
        </p:txBody>
      </p:sp>
      <p:pic>
        <p:nvPicPr>
          <p:cNvPr descr="preencoded.png" id="238" name="Google Shape;23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0035" y="2186107"/>
            <a:ext cx="3094077" cy="309407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2"/>
          <p:cNvSpPr/>
          <p:nvPr/>
        </p:nvSpPr>
        <p:spPr>
          <a:xfrm>
            <a:off x="4090035" y="5489853"/>
            <a:ext cx="26217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050"/>
              <a:buFont typeface="Geist"/>
              <a:buNone/>
            </a:pPr>
            <a:r>
              <a:rPr b="0" i="0" lang="en-US" sz="20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Designers</a:t>
            </a:r>
            <a:endParaRPr b="0" i="0" sz="2050" u="none" cap="none" strike="noStrike"/>
          </a:p>
        </p:txBody>
      </p:sp>
      <p:sp>
        <p:nvSpPr>
          <p:cNvPr id="240" name="Google Shape;240;p42"/>
          <p:cNvSpPr/>
          <p:nvPr/>
        </p:nvSpPr>
        <p:spPr>
          <a:xfrm>
            <a:off x="4090035" y="5943243"/>
            <a:ext cx="3094200" cy="1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575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650"/>
              <a:buFont typeface="Geist"/>
              <a:buNone/>
            </a:pPr>
            <a:r>
              <a:rPr b="0" i="0" lang="en-US" sz="16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Bridge the gap between design tools and production code. See your vision implemented instantly with full responsiveness.</a:t>
            </a:r>
            <a:endParaRPr b="0" i="0" sz="1650" u="none" cap="none" strike="noStrike"/>
          </a:p>
        </p:txBody>
      </p:sp>
      <p:pic>
        <p:nvPicPr>
          <p:cNvPr descr="preencoded.png" id="241" name="Google Shape;241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46169" y="2186107"/>
            <a:ext cx="3094077" cy="309407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2"/>
          <p:cNvSpPr/>
          <p:nvPr/>
        </p:nvSpPr>
        <p:spPr>
          <a:xfrm>
            <a:off x="7446169" y="5489853"/>
            <a:ext cx="26217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050"/>
              <a:buFont typeface="Geist"/>
              <a:buNone/>
            </a:pPr>
            <a:r>
              <a:rPr b="0" i="0" lang="en-US" sz="20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Engineers</a:t>
            </a:r>
            <a:endParaRPr b="0" i="0" sz="2050" u="none" cap="none" strike="noStrike"/>
          </a:p>
        </p:txBody>
      </p:sp>
      <p:sp>
        <p:nvSpPr>
          <p:cNvPr id="243" name="Google Shape;243;p42"/>
          <p:cNvSpPr/>
          <p:nvPr/>
        </p:nvSpPr>
        <p:spPr>
          <a:xfrm>
            <a:off x="7446169" y="5943243"/>
            <a:ext cx="3094200" cy="13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575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650"/>
              <a:buFont typeface="Geist"/>
              <a:buNone/>
            </a:pPr>
            <a:r>
              <a:rPr b="0" i="0" lang="en-US" sz="16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Focus on complex logic while AI handles boilerplate. Accelerate feature delivery and maintain quality standards.</a:t>
            </a:r>
            <a:endParaRPr b="0" i="0" sz="1650" u="none" cap="none" strike="noStrike"/>
          </a:p>
        </p:txBody>
      </p:sp>
      <p:pic>
        <p:nvPicPr>
          <p:cNvPr descr="preencoded.png" id="244" name="Google Shape;244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02303" y="2186107"/>
            <a:ext cx="3094077" cy="309407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2"/>
          <p:cNvSpPr/>
          <p:nvPr/>
        </p:nvSpPr>
        <p:spPr>
          <a:xfrm>
            <a:off x="10802303" y="5489853"/>
            <a:ext cx="26217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050"/>
              <a:buFont typeface="Geist"/>
              <a:buNone/>
            </a:pPr>
            <a:r>
              <a:rPr b="0" i="0" lang="en-US" sz="20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Founders</a:t>
            </a:r>
            <a:endParaRPr b="0" i="0" sz="2050" u="none" cap="none" strike="noStrike"/>
          </a:p>
        </p:txBody>
      </p:sp>
      <p:sp>
        <p:nvSpPr>
          <p:cNvPr id="246" name="Google Shape;246;p42"/>
          <p:cNvSpPr/>
          <p:nvPr/>
        </p:nvSpPr>
        <p:spPr>
          <a:xfrm>
            <a:off x="10802303" y="5943243"/>
            <a:ext cx="3094200" cy="13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575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650"/>
              <a:buFont typeface="Geist"/>
              <a:buNone/>
            </a:pPr>
            <a:r>
              <a:rPr b="0" i="0" lang="en-US" sz="16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Build and launch MVPs without large engineering teams. Iterate based on user feedback in real-time.</a:t>
            </a:r>
            <a:endParaRPr b="0" i="0" sz="1650" u="none" cap="none" strike="noStrik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3"/>
          <p:cNvSpPr/>
          <p:nvPr/>
        </p:nvSpPr>
        <p:spPr>
          <a:xfrm>
            <a:off x="793790" y="3054429"/>
            <a:ext cx="113412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28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900"/>
              <a:buFont typeface="Geist"/>
              <a:buNone/>
            </a:pPr>
            <a:r>
              <a:rPr b="0" i="0" lang="en-US" sz="89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How its built</a:t>
            </a:r>
            <a:endParaRPr b="0" i="0" sz="8900" u="none" cap="none" strike="noStrike"/>
          </a:p>
        </p:txBody>
      </p:sp>
      <p:sp>
        <p:nvSpPr>
          <p:cNvPr id="253" name="Google Shape;253;p43"/>
          <p:cNvSpPr/>
          <p:nvPr/>
        </p:nvSpPr>
        <p:spPr>
          <a:xfrm>
            <a:off x="793790" y="4812268"/>
            <a:ext cx="130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r>
              <a:t/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/>
          <p:nvPr/>
        </p:nvSpPr>
        <p:spPr>
          <a:xfrm>
            <a:off x="681752" y="535662"/>
            <a:ext cx="48696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Geis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Inside v0's Engine</a:t>
            </a:r>
            <a:endParaRPr b="0" i="0" sz="3800" u="none" cap="none" strike="noStrike"/>
          </a:p>
        </p:txBody>
      </p:sp>
      <p:sp>
        <p:nvSpPr>
          <p:cNvPr id="260" name="Google Shape;260;p44"/>
          <p:cNvSpPr/>
          <p:nvPr/>
        </p:nvSpPr>
        <p:spPr>
          <a:xfrm>
            <a:off x="681752" y="1222177"/>
            <a:ext cx="5259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91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eist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How Real-World Agent Systems Work</a:t>
            </a:r>
            <a:endParaRPr b="0" i="0" sz="2300" u="none" cap="none" strike="noStrike"/>
          </a:p>
        </p:txBody>
      </p:sp>
      <p:sp>
        <p:nvSpPr>
          <p:cNvPr id="261" name="Google Shape;261;p44"/>
          <p:cNvSpPr/>
          <p:nvPr/>
        </p:nvSpPr>
        <p:spPr>
          <a:xfrm>
            <a:off x="7303770" y="1879521"/>
            <a:ext cx="22800" cy="5816100"/>
          </a:xfrm>
          <a:prstGeom prst="roundRect">
            <a:avLst>
              <a:gd fmla="val 357882" name="adj"/>
            </a:avLst>
          </a:prstGeom>
          <a:solidFill>
            <a:srgbClr val="5959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4"/>
          <p:cNvSpPr/>
          <p:nvPr/>
        </p:nvSpPr>
        <p:spPr>
          <a:xfrm>
            <a:off x="6534567" y="2087166"/>
            <a:ext cx="584400" cy="22800"/>
          </a:xfrm>
          <a:prstGeom prst="roundRect">
            <a:avLst>
              <a:gd fmla="val 357882" name="adj"/>
            </a:avLst>
          </a:prstGeom>
          <a:solidFill>
            <a:srgbClr val="5959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4"/>
          <p:cNvSpPr/>
          <p:nvPr/>
        </p:nvSpPr>
        <p:spPr>
          <a:xfrm>
            <a:off x="7096065" y="1879521"/>
            <a:ext cx="438300" cy="438300"/>
          </a:xfrm>
          <a:prstGeom prst="roundRect">
            <a:avLst>
              <a:gd fmla="val 18667" name="adj"/>
            </a:avLst>
          </a:prstGeom>
          <a:solidFill>
            <a:srgbClr val="4040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4"/>
          <p:cNvSpPr/>
          <p:nvPr/>
        </p:nvSpPr>
        <p:spPr>
          <a:xfrm>
            <a:off x="7169051" y="1916013"/>
            <a:ext cx="29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eist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1</a:t>
            </a:r>
            <a:endParaRPr b="0" i="0" sz="2300" u="none" cap="none" strike="noStrike"/>
          </a:p>
        </p:txBody>
      </p:sp>
      <p:sp>
        <p:nvSpPr>
          <p:cNvPr id="265" name="Google Shape;265;p44"/>
          <p:cNvSpPr/>
          <p:nvPr/>
        </p:nvSpPr>
        <p:spPr>
          <a:xfrm>
            <a:off x="3875008" y="1946434"/>
            <a:ext cx="2466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900"/>
              <a:buFont typeface="Geist"/>
              <a:buNone/>
            </a:pPr>
            <a:r>
              <a:rPr b="0" i="0" lang="en-US" sz="19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Intent Understanding</a:t>
            </a:r>
            <a:endParaRPr b="0" i="0" sz="1900" u="none" cap="none" strike="noStrike"/>
          </a:p>
        </p:txBody>
      </p:sp>
      <p:sp>
        <p:nvSpPr>
          <p:cNvPr id="266" name="Google Shape;266;p44"/>
          <p:cNvSpPr/>
          <p:nvPr/>
        </p:nvSpPr>
        <p:spPr>
          <a:xfrm>
            <a:off x="681752" y="2367558"/>
            <a:ext cx="56595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500"/>
              <a:buFont typeface="Geist"/>
              <a:buNone/>
            </a:pPr>
            <a:r>
              <a:rPr b="0" i="0" lang="en-US" sz="15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Natural language processing extracts structured requirements from conversational input, identifying components, layouts, interactions, and data flows.</a:t>
            </a:r>
            <a:endParaRPr b="0" i="0" sz="1500" u="none" cap="none" strike="noStrike"/>
          </a:p>
        </p:txBody>
      </p:sp>
      <p:sp>
        <p:nvSpPr>
          <p:cNvPr id="267" name="Google Shape;267;p44"/>
          <p:cNvSpPr/>
          <p:nvPr/>
        </p:nvSpPr>
        <p:spPr>
          <a:xfrm>
            <a:off x="7511475" y="3255883"/>
            <a:ext cx="584400" cy="22800"/>
          </a:xfrm>
          <a:prstGeom prst="roundRect">
            <a:avLst>
              <a:gd fmla="val 357882" name="adj"/>
            </a:avLst>
          </a:prstGeom>
          <a:solidFill>
            <a:srgbClr val="5959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4"/>
          <p:cNvSpPr/>
          <p:nvPr/>
        </p:nvSpPr>
        <p:spPr>
          <a:xfrm>
            <a:off x="7096065" y="3048238"/>
            <a:ext cx="438300" cy="438300"/>
          </a:xfrm>
          <a:prstGeom prst="roundRect">
            <a:avLst>
              <a:gd fmla="val 18667" name="adj"/>
            </a:avLst>
          </a:prstGeom>
          <a:solidFill>
            <a:srgbClr val="4040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4"/>
          <p:cNvSpPr/>
          <p:nvPr/>
        </p:nvSpPr>
        <p:spPr>
          <a:xfrm>
            <a:off x="7169051" y="3084731"/>
            <a:ext cx="29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eist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2</a:t>
            </a:r>
            <a:endParaRPr b="0" i="0" sz="2300" u="none" cap="none" strike="noStrike"/>
          </a:p>
        </p:txBody>
      </p:sp>
      <p:sp>
        <p:nvSpPr>
          <p:cNvPr id="270" name="Google Shape;270;p44"/>
          <p:cNvSpPr/>
          <p:nvPr/>
        </p:nvSpPr>
        <p:spPr>
          <a:xfrm>
            <a:off x="8289131" y="3115151"/>
            <a:ext cx="24348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900"/>
              <a:buFont typeface="Geist"/>
              <a:buNone/>
            </a:pPr>
            <a:r>
              <a:rPr b="0" i="0" lang="en-US" sz="19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Context Assembly</a:t>
            </a:r>
            <a:endParaRPr b="0" i="0" sz="1900" u="none" cap="none" strike="noStrike"/>
          </a:p>
        </p:txBody>
      </p:sp>
      <p:sp>
        <p:nvSpPr>
          <p:cNvPr id="271" name="Google Shape;271;p44"/>
          <p:cNvSpPr/>
          <p:nvPr/>
        </p:nvSpPr>
        <p:spPr>
          <a:xfrm>
            <a:off x="8289131" y="3536275"/>
            <a:ext cx="56595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500"/>
              <a:buFont typeface="Geist"/>
              <a:buNone/>
            </a:pPr>
            <a:r>
              <a:rPr b="0" i="0" lang="en-US" sz="15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The system gathers relevant information: design system tokens, existing components, API schemas, and accessibility requirements.</a:t>
            </a:r>
            <a:endParaRPr b="0" i="0" sz="1500" u="none" cap="none" strike="noStrike"/>
          </a:p>
        </p:txBody>
      </p:sp>
      <p:sp>
        <p:nvSpPr>
          <p:cNvPr id="272" name="Google Shape;272;p44"/>
          <p:cNvSpPr/>
          <p:nvPr/>
        </p:nvSpPr>
        <p:spPr>
          <a:xfrm>
            <a:off x="6534567" y="4263271"/>
            <a:ext cx="584400" cy="22800"/>
          </a:xfrm>
          <a:prstGeom prst="roundRect">
            <a:avLst>
              <a:gd fmla="val 357882" name="adj"/>
            </a:avLst>
          </a:prstGeom>
          <a:solidFill>
            <a:srgbClr val="5959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4"/>
          <p:cNvSpPr/>
          <p:nvPr/>
        </p:nvSpPr>
        <p:spPr>
          <a:xfrm>
            <a:off x="7096065" y="4055626"/>
            <a:ext cx="438300" cy="438300"/>
          </a:xfrm>
          <a:prstGeom prst="roundRect">
            <a:avLst>
              <a:gd fmla="val 18667" name="adj"/>
            </a:avLst>
          </a:prstGeom>
          <a:solidFill>
            <a:srgbClr val="4040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4"/>
          <p:cNvSpPr/>
          <p:nvPr/>
        </p:nvSpPr>
        <p:spPr>
          <a:xfrm>
            <a:off x="7169051" y="4092119"/>
            <a:ext cx="29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eist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3</a:t>
            </a:r>
            <a:endParaRPr b="0" i="0" sz="2300" u="none" cap="none" strike="noStrike"/>
          </a:p>
        </p:txBody>
      </p:sp>
      <p:sp>
        <p:nvSpPr>
          <p:cNvPr id="275" name="Google Shape;275;p44"/>
          <p:cNvSpPr/>
          <p:nvPr/>
        </p:nvSpPr>
        <p:spPr>
          <a:xfrm>
            <a:off x="3906441" y="4122539"/>
            <a:ext cx="24348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900"/>
              <a:buFont typeface="Geist"/>
              <a:buNone/>
            </a:pPr>
            <a:r>
              <a:rPr b="0" i="0" lang="en-US" sz="19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Code Generation</a:t>
            </a:r>
            <a:endParaRPr b="0" i="0" sz="1900" u="none" cap="none" strike="noStrike"/>
          </a:p>
        </p:txBody>
      </p:sp>
      <p:sp>
        <p:nvSpPr>
          <p:cNvPr id="276" name="Google Shape;276;p44"/>
          <p:cNvSpPr/>
          <p:nvPr/>
        </p:nvSpPr>
        <p:spPr>
          <a:xfrm>
            <a:off x="681752" y="4543663"/>
            <a:ext cx="56595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500"/>
              <a:buFont typeface="Geist"/>
              <a:buNone/>
            </a:pPr>
            <a:r>
              <a:rPr b="0" i="0" lang="en-US" sz="15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Large language models generate production-quality React components with proper TypeScript types, responsive design, and best practices.</a:t>
            </a:r>
            <a:endParaRPr b="0" i="0" sz="1500" u="none" cap="none" strike="noStrike"/>
          </a:p>
        </p:txBody>
      </p:sp>
      <p:sp>
        <p:nvSpPr>
          <p:cNvPr id="277" name="Google Shape;277;p44"/>
          <p:cNvSpPr/>
          <p:nvPr/>
        </p:nvSpPr>
        <p:spPr>
          <a:xfrm>
            <a:off x="7511475" y="5270659"/>
            <a:ext cx="584400" cy="22800"/>
          </a:xfrm>
          <a:prstGeom prst="roundRect">
            <a:avLst>
              <a:gd fmla="val 357882" name="adj"/>
            </a:avLst>
          </a:prstGeom>
          <a:solidFill>
            <a:srgbClr val="5959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4"/>
          <p:cNvSpPr/>
          <p:nvPr/>
        </p:nvSpPr>
        <p:spPr>
          <a:xfrm>
            <a:off x="7096065" y="5063014"/>
            <a:ext cx="438300" cy="438300"/>
          </a:xfrm>
          <a:prstGeom prst="roundRect">
            <a:avLst>
              <a:gd fmla="val 18667" name="adj"/>
            </a:avLst>
          </a:prstGeom>
          <a:solidFill>
            <a:srgbClr val="4040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4"/>
          <p:cNvSpPr/>
          <p:nvPr/>
        </p:nvSpPr>
        <p:spPr>
          <a:xfrm>
            <a:off x="7169051" y="5099506"/>
            <a:ext cx="29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eist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4</a:t>
            </a:r>
            <a:endParaRPr b="0" i="0" sz="2300" u="none" cap="none" strike="noStrike"/>
          </a:p>
        </p:txBody>
      </p:sp>
      <p:sp>
        <p:nvSpPr>
          <p:cNvPr id="280" name="Google Shape;280;p44"/>
          <p:cNvSpPr/>
          <p:nvPr/>
        </p:nvSpPr>
        <p:spPr>
          <a:xfrm>
            <a:off x="8289131" y="5129927"/>
            <a:ext cx="24348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900"/>
              <a:buFont typeface="Geist"/>
              <a:buNone/>
            </a:pPr>
            <a:r>
              <a:rPr b="0" i="0" lang="en-US" sz="19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Validation &amp; Testing</a:t>
            </a:r>
            <a:endParaRPr b="0" i="0" sz="1900" u="none" cap="none" strike="noStrike"/>
          </a:p>
        </p:txBody>
      </p:sp>
      <p:sp>
        <p:nvSpPr>
          <p:cNvPr id="281" name="Google Shape;281;p44"/>
          <p:cNvSpPr/>
          <p:nvPr/>
        </p:nvSpPr>
        <p:spPr>
          <a:xfrm>
            <a:off x="8289131" y="5551051"/>
            <a:ext cx="56595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500"/>
              <a:buFont typeface="Geist"/>
              <a:buNone/>
            </a:pPr>
            <a:r>
              <a:rPr b="0" i="0" lang="en-US" sz="15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Automated checks ensure accessibility compliance, responsive behavior, and code quality before presenting to the user.</a:t>
            </a:r>
            <a:endParaRPr b="0" i="0" sz="1500" u="none" cap="none" strike="noStrike"/>
          </a:p>
        </p:txBody>
      </p:sp>
      <p:sp>
        <p:nvSpPr>
          <p:cNvPr id="282" name="Google Shape;282;p44"/>
          <p:cNvSpPr/>
          <p:nvPr/>
        </p:nvSpPr>
        <p:spPr>
          <a:xfrm>
            <a:off x="6534567" y="6278047"/>
            <a:ext cx="584400" cy="22800"/>
          </a:xfrm>
          <a:prstGeom prst="roundRect">
            <a:avLst>
              <a:gd fmla="val 357882" name="adj"/>
            </a:avLst>
          </a:prstGeom>
          <a:solidFill>
            <a:srgbClr val="5959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4"/>
          <p:cNvSpPr/>
          <p:nvPr/>
        </p:nvSpPr>
        <p:spPr>
          <a:xfrm>
            <a:off x="7096065" y="6070402"/>
            <a:ext cx="438300" cy="438300"/>
          </a:xfrm>
          <a:prstGeom prst="roundRect">
            <a:avLst>
              <a:gd fmla="val 18667" name="adj"/>
            </a:avLst>
          </a:prstGeom>
          <a:solidFill>
            <a:srgbClr val="4040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4"/>
          <p:cNvSpPr/>
          <p:nvPr/>
        </p:nvSpPr>
        <p:spPr>
          <a:xfrm>
            <a:off x="7169051" y="6106894"/>
            <a:ext cx="29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Geist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5</a:t>
            </a:r>
            <a:endParaRPr b="0" i="0" sz="2300" u="none" cap="none" strike="noStrike"/>
          </a:p>
        </p:txBody>
      </p:sp>
      <p:sp>
        <p:nvSpPr>
          <p:cNvPr id="285" name="Google Shape;285;p44"/>
          <p:cNvSpPr/>
          <p:nvPr/>
        </p:nvSpPr>
        <p:spPr>
          <a:xfrm>
            <a:off x="3906441" y="6137315"/>
            <a:ext cx="24348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900"/>
              <a:buFont typeface="Geist"/>
              <a:buNone/>
            </a:pPr>
            <a:r>
              <a:rPr b="0" i="0" lang="en-US" sz="19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Human-in-the-Loop</a:t>
            </a:r>
            <a:endParaRPr b="0" i="0" sz="1900" u="none" cap="none" strike="noStrike"/>
          </a:p>
        </p:txBody>
      </p:sp>
      <p:sp>
        <p:nvSpPr>
          <p:cNvPr id="286" name="Google Shape;286;p44"/>
          <p:cNvSpPr/>
          <p:nvPr/>
        </p:nvSpPr>
        <p:spPr>
          <a:xfrm>
            <a:off x="681752" y="6558439"/>
            <a:ext cx="56595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500"/>
              <a:buFont typeface="Geist"/>
              <a:buNone/>
            </a:pPr>
            <a:r>
              <a:rPr b="0" i="0" lang="en-US" sz="15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Engineers review, refine, and provide feedback that trains the model for future generations.</a:t>
            </a:r>
            <a:endParaRPr b="0" i="0" sz="1500" u="none" cap="none" strike="noStrik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/>
          <p:nvPr/>
        </p:nvSpPr>
        <p:spPr>
          <a:xfrm>
            <a:off x="793790" y="3760351"/>
            <a:ext cx="59838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Agents are Workflows</a:t>
            </a:r>
            <a:endParaRPr b="0" i="0" sz="4450" u="none" cap="none" strike="noStrik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98" name="Google Shape;29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7951" y="501015"/>
            <a:ext cx="5514379" cy="623625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6"/>
          <p:cNvSpPr/>
          <p:nvPr/>
        </p:nvSpPr>
        <p:spPr>
          <a:xfrm>
            <a:off x="636746" y="6941939"/>
            <a:ext cx="133569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cap="none" strike="noStrike"/>
          </a:p>
        </p:txBody>
      </p:sp>
      <p:sp>
        <p:nvSpPr>
          <p:cNvPr id="300" name="Google Shape;300;p46"/>
          <p:cNvSpPr/>
          <p:nvPr/>
        </p:nvSpPr>
        <p:spPr>
          <a:xfrm>
            <a:off x="636746" y="7437596"/>
            <a:ext cx="133569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ist"/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latin typeface="Geist"/>
                <a:ea typeface="Geist"/>
                <a:cs typeface="Geist"/>
                <a:sym typeface="Geist"/>
                <a:hlinkClick r:id="rId4"/>
              </a:rPr>
              <a:t>https://ai-sdk.dev/docs/agents/overview</a:t>
            </a:r>
            <a:endParaRPr b="0" i="0" sz="1400" u="none" cap="none" strike="noStrik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7"/>
          <p:cNvSpPr/>
          <p:nvPr/>
        </p:nvSpPr>
        <p:spPr>
          <a:xfrm>
            <a:off x="793790" y="3760351"/>
            <a:ext cx="100491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But they're still probabilistic systems</a:t>
            </a:r>
            <a:endParaRPr b="0" i="0" sz="4450" u="none" cap="none" strike="noStrik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8"/>
          <p:cNvSpPr/>
          <p:nvPr/>
        </p:nvSpPr>
        <p:spPr>
          <a:xfrm>
            <a:off x="793790" y="3760351"/>
            <a:ext cx="62148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Give them Frameworks</a:t>
            </a:r>
            <a:endParaRPr b="0" i="0" sz="4450" u="none" cap="none" strike="noStrik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18" name="Google Shape;31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2606993"/>
            <a:ext cx="3389472" cy="30154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9" name="Google Shape;319;p4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44283" y="2606993"/>
            <a:ext cx="9099826" cy="22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0"/>
          <p:cNvSpPr/>
          <p:nvPr/>
        </p:nvSpPr>
        <p:spPr>
          <a:xfrm>
            <a:off x="793790" y="3760351"/>
            <a:ext cx="73560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Corrections and Fine</a:t>
            </a:r>
            <a:r>
              <a:rPr lang="en-US" sz="445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-T</a:t>
            </a: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uning</a:t>
            </a:r>
            <a:endParaRPr b="0" i="0" sz="4450" u="none" cap="none" strike="noStrik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3"/>
          <p:cNvSpPr/>
          <p:nvPr/>
        </p:nvSpPr>
        <p:spPr>
          <a:xfrm>
            <a:off x="792361" y="622578"/>
            <a:ext cx="28299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eist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Speaker</a:t>
            </a:r>
            <a:endParaRPr b="0" i="0" sz="2200" u="none" cap="none" strike="noStrike"/>
          </a:p>
        </p:txBody>
      </p:sp>
      <p:sp>
        <p:nvSpPr>
          <p:cNvPr id="143" name="Google Shape;143;p33"/>
          <p:cNvSpPr/>
          <p:nvPr/>
        </p:nvSpPr>
        <p:spPr>
          <a:xfrm>
            <a:off x="792361" y="1066800"/>
            <a:ext cx="56601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Gaspar Garcia</a:t>
            </a:r>
            <a:endParaRPr b="0" i="0" sz="4450" u="none" cap="none" strike="noStrike"/>
          </a:p>
        </p:txBody>
      </p:sp>
      <p:pic>
        <p:nvPicPr>
          <p:cNvPr descr="preencoded.png" id="144" name="Google Shape;14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361" y="2368510"/>
            <a:ext cx="4886920" cy="488692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3"/>
          <p:cNvSpPr/>
          <p:nvPr/>
        </p:nvSpPr>
        <p:spPr>
          <a:xfrm>
            <a:off x="6239113" y="2340173"/>
            <a:ext cx="74745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Head of AI Research, Vercel</a:t>
            </a:r>
            <a:endParaRPr b="0" i="0" sz="4450" u="none" cap="none" strike="noStrike"/>
          </a:p>
        </p:txBody>
      </p:sp>
      <p:sp>
        <p:nvSpPr>
          <p:cNvPr id="146" name="Google Shape;146;p33"/>
          <p:cNvSpPr/>
          <p:nvPr/>
        </p:nvSpPr>
        <p:spPr>
          <a:xfrm>
            <a:off x="6239113" y="3138130"/>
            <a:ext cx="56601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Tech Lead, v0</a:t>
            </a:r>
            <a:endParaRPr b="0" i="0" sz="4450" u="none" cap="none" strike="noStrike"/>
          </a:p>
        </p:txBody>
      </p:sp>
      <p:sp>
        <p:nvSpPr>
          <p:cNvPr id="147" name="Google Shape;147;p33"/>
          <p:cNvSpPr/>
          <p:nvPr/>
        </p:nvSpPr>
        <p:spPr>
          <a:xfrm>
            <a:off x="6239113" y="3936087"/>
            <a:ext cx="33960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SzPts val="2650"/>
              <a:buFont typeface="Arial"/>
              <a:buNone/>
            </a:pPr>
            <a:r>
              <a:t/>
            </a:r>
            <a:endParaRPr b="0" i="0" sz="2650" u="none" cap="none" strike="noStrike"/>
          </a:p>
        </p:txBody>
      </p:sp>
      <p:sp>
        <p:nvSpPr>
          <p:cNvPr id="148" name="Google Shape;148;p33"/>
          <p:cNvSpPr/>
          <p:nvPr/>
        </p:nvSpPr>
        <p:spPr>
          <a:xfrm>
            <a:off x="6239113" y="4586883"/>
            <a:ext cx="76065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Char char="•"/>
            </a:pP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Data Pipelines</a:t>
            </a:r>
            <a:endParaRPr b="0" i="0" sz="1750" u="none" cap="none" strike="noStrike"/>
          </a:p>
        </p:txBody>
      </p:sp>
      <p:sp>
        <p:nvSpPr>
          <p:cNvPr id="149" name="Google Shape;149;p33"/>
          <p:cNvSpPr/>
          <p:nvPr/>
        </p:nvSpPr>
        <p:spPr>
          <a:xfrm>
            <a:off x="6239113" y="5028367"/>
            <a:ext cx="76065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Char char="•"/>
            </a:pP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Training + finetuning</a:t>
            </a:r>
            <a:endParaRPr b="0" i="0" sz="1750" u="none" cap="none" strike="noStrike"/>
          </a:p>
        </p:txBody>
      </p:sp>
      <p:sp>
        <p:nvSpPr>
          <p:cNvPr id="150" name="Google Shape;150;p33"/>
          <p:cNvSpPr/>
          <p:nvPr/>
        </p:nvSpPr>
        <p:spPr>
          <a:xfrm>
            <a:off x="6239113" y="5469850"/>
            <a:ext cx="76065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Char char="•"/>
            </a:pP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Agent Development</a:t>
            </a:r>
            <a:endParaRPr b="0" i="0" sz="1750" u="none" cap="none" strike="noStrike"/>
          </a:p>
        </p:txBody>
      </p:sp>
      <p:sp>
        <p:nvSpPr>
          <p:cNvPr id="151" name="Google Shape;151;p33"/>
          <p:cNvSpPr/>
          <p:nvPr/>
        </p:nvSpPr>
        <p:spPr>
          <a:xfrm>
            <a:off x="6239113" y="5911334"/>
            <a:ext cx="76065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Char char="•"/>
            </a:pP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Web Infrastructure</a:t>
            </a:r>
            <a:endParaRPr b="0" i="0" sz="1750" u="none" cap="none" strike="noStrike"/>
          </a:p>
        </p:txBody>
      </p:sp>
      <p:sp>
        <p:nvSpPr>
          <p:cNvPr id="152" name="Google Shape;152;p33"/>
          <p:cNvSpPr/>
          <p:nvPr/>
        </p:nvSpPr>
        <p:spPr>
          <a:xfrm>
            <a:off x="6239113" y="6477357"/>
            <a:ext cx="76065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r>
              <a:t/>
            </a:r>
            <a:endParaRPr b="0" i="0" sz="1750" u="none" cap="none" strike="noStrike"/>
          </a:p>
        </p:txBody>
      </p:sp>
      <p:sp>
        <p:nvSpPr>
          <p:cNvPr id="153" name="Google Shape;153;p33"/>
          <p:cNvSpPr/>
          <p:nvPr/>
        </p:nvSpPr>
        <p:spPr>
          <a:xfrm>
            <a:off x="6239113" y="7043380"/>
            <a:ext cx="76065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r>
              <a:t/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"/>
          <p:cNvSpPr/>
          <p:nvPr/>
        </p:nvSpPr>
        <p:spPr>
          <a:xfrm>
            <a:off x="793800" y="3030372"/>
            <a:ext cx="5670600" cy="10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Key limitations</a:t>
            </a:r>
            <a:endParaRPr i="0" sz="4450" u="none" cap="none" strike="noStrike"/>
          </a:p>
        </p:txBody>
      </p:sp>
      <p:sp>
        <p:nvSpPr>
          <p:cNvPr id="332" name="Google Shape;332;p51"/>
          <p:cNvSpPr/>
          <p:nvPr/>
        </p:nvSpPr>
        <p:spPr>
          <a:xfrm>
            <a:off x="793790" y="4092981"/>
            <a:ext cx="62448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None/>
            </a:pP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Model knowledge can quickly </a:t>
            </a:r>
            <a:r>
              <a:rPr b="1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become outdated</a:t>
            </a: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 for topics that change fast.</a:t>
            </a:r>
            <a:endParaRPr b="0" i="0" sz="1750" u="none" cap="none" strike="noStrike"/>
          </a:p>
        </p:txBody>
      </p:sp>
      <p:sp>
        <p:nvSpPr>
          <p:cNvPr id="333" name="Google Shape;333;p51"/>
          <p:cNvSpPr/>
          <p:nvPr/>
        </p:nvSpPr>
        <p:spPr>
          <a:xfrm>
            <a:off x="7591796" y="4092981"/>
            <a:ext cx="62448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None/>
            </a:pP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Frontier model labs won't create </a:t>
            </a:r>
            <a:r>
              <a:rPr b="1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custom pipelines</a:t>
            </a: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 just for emitting proper code for Next.js 16 web applications.</a:t>
            </a:r>
            <a:endParaRPr b="0" i="0" sz="1750" u="none" cap="none" strike="noStrike"/>
          </a:p>
        </p:txBody>
      </p:sp>
      <p:sp>
        <p:nvSpPr>
          <p:cNvPr id="334" name="Google Shape;334;p51"/>
          <p:cNvSpPr/>
          <p:nvPr/>
        </p:nvSpPr>
        <p:spPr>
          <a:xfrm>
            <a:off x="793790" y="5506760"/>
            <a:ext cx="130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r>
              <a:t/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2"/>
          <p:cNvSpPr/>
          <p:nvPr/>
        </p:nvSpPr>
        <p:spPr>
          <a:xfrm>
            <a:off x="793790" y="3043028"/>
            <a:ext cx="56706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lang="en-US" sz="445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Stream Manipulation</a:t>
            </a:r>
            <a:endParaRPr i="0" sz="4450" u="none" cap="none" strike="noStrike"/>
          </a:p>
        </p:txBody>
      </p:sp>
      <p:sp>
        <p:nvSpPr>
          <p:cNvPr id="341" name="Google Shape;341;p52"/>
          <p:cNvSpPr/>
          <p:nvPr/>
        </p:nvSpPr>
        <p:spPr>
          <a:xfrm>
            <a:off x="793790" y="4094917"/>
            <a:ext cx="62448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None/>
            </a:pPr>
            <a:r>
              <a:rPr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The solution we created is a subsystem that lets us listen to and capture the LLM's output stream before it reaches the user</a:t>
            </a:r>
            <a:endParaRPr i="0" sz="1750" u="none" cap="none" strike="noStrike"/>
          </a:p>
        </p:txBody>
      </p:sp>
      <p:sp>
        <p:nvSpPr>
          <p:cNvPr id="342" name="Google Shape;342;p52"/>
          <p:cNvSpPr/>
          <p:nvPr/>
        </p:nvSpPr>
        <p:spPr>
          <a:xfrm>
            <a:off x="7599521" y="4094917"/>
            <a:ext cx="6244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None/>
            </a:pPr>
            <a:r>
              <a:rPr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Sometimes, just adjusting the prompt isn't enough..</a:t>
            </a:r>
            <a:endParaRPr i="0" sz="1750" u="none" cap="none" strike="noStrik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3"/>
          <p:cNvSpPr/>
          <p:nvPr/>
        </p:nvSpPr>
        <p:spPr>
          <a:xfrm>
            <a:off x="793790" y="1818799"/>
            <a:ext cx="56706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50"/>
              <a:buFont typeface="Geist"/>
              <a:buNone/>
            </a:pPr>
            <a:r>
              <a:rPr lang="en-US" sz="4450">
                <a:solidFill>
                  <a:schemeClr val="lt1"/>
                </a:solidFill>
                <a:latin typeface="Geist"/>
                <a:ea typeface="Geist"/>
                <a:cs typeface="Geist"/>
                <a:sym typeface="Geist"/>
              </a:rPr>
              <a:t>Stream Manipulation</a:t>
            </a:r>
            <a:endParaRPr sz="445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t/>
            </a:r>
            <a:endParaRPr sz="4450">
              <a:solidFill>
                <a:srgbClr val="FFFFFF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pic>
        <p:nvPicPr>
          <p:cNvPr descr="preencoded.png" id="349" name="Google Shape;34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2981206"/>
            <a:ext cx="13042818" cy="342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4"/>
          <p:cNvSpPr/>
          <p:nvPr/>
        </p:nvSpPr>
        <p:spPr>
          <a:xfrm>
            <a:off x="793790" y="1804988"/>
            <a:ext cx="56706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50"/>
              <a:buFont typeface="Geist"/>
              <a:buNone/>
            </a:pPr>
            <a:r>
              <a:rPr lang="en-US" sz="4450">
                <a:solidFill>
                  <a:schemeClr val="lt1"/>
                </a:solidFill>
                <a:latin typeface="Geist"/>
                <a:ea typeface="Geist"/>
                <a:cs typeface="Geist"/>
                <a:sym typeface="Geist"/>
              </a:rPr>
              <a:t>Stream Manipulation</a:t>
            </a:r>
            <a:endParaRPr sz="445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t/>
            </a:r>
            <a:endParaRPr sz="4450">
              <a:solidFill>
                <a:srgbClr val="FFFFFF"/>
              </a:solidFill>
              <a:latin typeface="Geist"/>
              <a:ea typeface="Geist"/>
              <a:cs typeface="Geist"/>
              <a:sym typeface="Geist"/>
            </a:endParaRPr>
          </a:p>
        </p:txBody>
      </p:sp>
      <p:pic>
        <p:nvPicPr>
          <p:cNvPr descr="preencoded.png" id="356" name="Google Shape;35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2967395"/>
            <a:ext cx="13042818" cy="3457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5"/>
          <p:cNvSpPr/>
          <p:nvPr/>
        </p:nvSpPr>
        <p:spPr>
          <a:xfrm>
            <a:off x="678703" y="526078"/>
            <a:ext cx="59601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Geist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Training + Fine</a:t>
            </a:r>
            <a:r>
              <a:rPr lang="en-US" sz="40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-T</a:t>
            </a:r>
            <a:r>
              <a:rPr b="0" i="0" lang="en-US" sz="40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uning</a:t>
            </a:r>
            <a:endParaRPr b="0" i="0" sz="4000" u="none" cap="none" strike="noStrike"/>
          </a:p>
        </p:txBody>
      </p:sp>
      <p:pic>
        <p:nvPicPr>
          <p:cNvPr descr="preencoded.png" id="363" name="Google Shape;36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232" y="1602581"/>
            <a:ext cx="11702774" cy="606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6"/>
          <p:cNvSpPr/>
          <p:nvPr/>
        </p:nvSpPr>
        <p:spPr>
          <a:xfrm>
            <a:off x="667350" y="524350"/>
            <a:ext cx="52173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50"/>
              <a:buFont typeface="Geist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Training + Fine</a:t>
            </a:r>
            <a:r>
              <a:rPr lang="en-US" sz="4000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-T</a:t>
            </a:r>
            <a:r>
              <a:rPr b="0" i="0" lang="en-US" sz="40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uning</a:t>
            </a:r>
            <a:endParaRPr b="0" i="0" sz="4000" u="none" cap="none" strike="noStrike"/>
          </a:p>
        </p:txBody>
      </p:sp>
      <p:pic>
        <p:nvPicPr>
          <p:cNvPr descr="preencoded.png" id="370" name="Google Shape;37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345" y="1501616"/>
            <a:ext cx="10965058" cy="568666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6"/>
          <p:cNvSpPr/>
          <p:nvPr/>
        </p:nvSpPr>
        <p:spPr>
          <a:xfrm>
            <a:off x="667345" y="7402711"/>
            <a:ext cx="13295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Geist"/>
              <a:buNone/>
            </a:pPr>
            <a:r>
              <a:rPr b="0" i="0" lang="en-US" sz="1500" u="sng" cap="none" strike="noStrike">
                <a:solidFill>
                  <a:schemeClr val="hlink"/>
                </a:solidFill>
                <a:latin typeface="Geist"/>
                <a:ea typeface="Geist"/>
                <a:cs typeface="Geist"/>
                <a:sym typeface="Geist"/>
                <a:hlinkClick r:id="rId4"/>
              </a:rPr>
              <a:t>https://vercel.com/blog/v0-composite-model-family</a:t>
            </a:r>
            <a:endParaRPr b="0" i="0" sz="1500" u="none" cap="none" strike="noStrik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7"/>
          <p:cNvSpPr/>
          <p:nvPr/>
        </p:nvSpPr>
        <p:spPr>
          <a:xfrm>
            <a:off x="531971" y="549116"/>
            <a:ext cx="61641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42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50"/>
              <a:buFont typeface="Geist"/>
              <a:buNone/>
            </a:pPr>
            <a:r>
              <a:rPr b="0" i="0" lang="en-US" sz="29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The Broader AI Tooling Landscape</a:t>
            </a:r>
            <a:endParaRPr b="0" i="0" sz="2950" u="none" cap="none" strike="noStrike"/>
          </a:p>
        </p:txBody>
      </p:sp>
      <p:sp>
        <p:nvSpPr>
          <p:cNvPr id="378" name="Google Shape;378;p57"/>
          <p:cNvSpPr/>
          <p:nvPr/>
        </p:nvSpPr>
        <p:spPr>
          <a:xfrm>
            <a:off x="531971" y="1403985"/>
            <a:ext cx="40536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Geist"/>
              <a:buNone/>
            </a:pPr>
            <a:r>
              <a:rPr b="0" i="0" lang="en-US" sz="17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A Cambrian Explosion of AI Dev Tools</a:t>
            </a:r>
            <a:endParaRPr b="0" i="0" sz="1750" u="none" cap="none" strike="noStrike"/>
          </a:p>
        </p:txBody>
      </p:sp>
      <p:sp>
        <p:nvSpPr>
          <p:cNvPr id="379" name="Google Shape;379;p57"/>
          <p:cNvSpPr/>
          <p:nvPr/>
        </p:nvSpPr>
        <p:spPr>
          <a:xfrm>
            <a:off x="531971" y="1840825"/>
            <a:ext cx="65979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150"/>
              <a:buFont typeface="Geist"/>
              <a:buNone/>
            </a:pPr>
            <a:r>
              <a:rPr b="0" i="0" lang="en-US" sz="11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v0 exists within an ecosystem of specialized AI development tools, each targeting different aspects of the software lifecycle. From code completion to testing, deployment to monitoring—AI is transforming every stage.</a:t>
            </a:r>
            <a:endParaRPr b="0" i="0" sz="1150" u="none" cap="none" strike="noStrike"/>
          </a:p>
        </p:txBody>
      </p:sp>
      <p:sp>
        <p:nvSpPr>
          <p:cNvPr id="380" name="Google Shape;380;p57"/>
          <p:cNvSpPr/>
          <p:nvPr/>
        </p:nvSpPr>
        <p:spPr>
          <a:xfrm>
            <a:off x="531971" y="2707243"/>
            <a:ext cx="65979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150"/>
              <a:buFont typeface="Geist"/>
              <a:buNone/>
            </a:pPr>
            <a:r>
              <a:rPr b="0" i="0" lang="en-US" sz="11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The key differentiator? </a:t>
            </a:r>
            <a:r>
              <a:rPr b="1" i="0" lang="en-US" sz="11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End-to-end workflows</a:t>
            </a:r>
            <a:r>
              <a:rPr b="0" i="0" lang="en-US" sz="11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 that handle entire features, not just autocomplete suggestions.</a:t>
            </a:r>
            <a:endParaRPr b="0" i="0" sz="1150" u="none" cap="none" strike="noStrike"/>
          </a:p>
        </p:txBody>
      </p:sp>
      <p:sp>
        <p:nvSpPr>
          <p:cNvPr id="381" name="Google Shape;381;p57"/>
          <p:cNvSpPr/>
          <p:nvPr/>
        </p:nvSpPr>
        <p:spPr>
          <a:xfrm>
            <a:off x="7508200" y="1650921"/>
            <a:ext cx="6597900" cy="1179900"/>
          </a:xfrm>
          <a:prstGeom prst="roundRect">
            <a:avLst>
              <a:gd fmla="val 62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7"/>
          <p:cNvSpPr/>
          <p:nvPr/>
        </p:nvSpPr>
        <p:spPr>
          <a:xfrm>
            <a:off x="7508200" y="1635681"/>
            <a:ext cx="6597900" cy="60900"/>
          </a:xfrm>
          <a:prstGeom prst="roundRect">
            <a:avLst>
              <a:gd fmla="val 10472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57"/>
          <p:cNvSpPr/>
          <p:nvPr/>
        </p:nvSpPr>
        <p:spPr>
          <a:xfrm>
            <a:off x="10579120" y="1423035"/>
            <a:ext cx="456000" cy="456000"/>
          </a:xfrm>
          <a:prstGeom prst="roundRect">
            <a:avLst>
              <a:gd fmla="val 20057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57"/>
          <p:cNvSpPr/>
          <p:nvPr/>
        </p:nvSpPr>
        <p:spPr>
          <a:xfrm>
            <a:off x="10715923" y="1536978"/>
            <a:ext cx="1824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eis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eist"/>
                <a:ea typeface="Geist"/>
                <a:cs typeface="Geist"/>
                <a:sym typeface="Geist"/>
              </a:rPr>
              <a:t>1</a:t>
            </a:r>
            <a:endParaRPr b="0" i="0" sz="1400" u="none" cap="none" strike="noStrike"/>
          </a:p>
        </p:txBody>
      </p:sp>
      <p:sp>
        <p:nvSpPr>
          <p:cNvPr id="385" name="Google Shape;385;p57"/>
          <p:cNvSpPr/>
          <p:nvPr/>
        </p:nvSpPr>
        <p:spPr>
          <a:xfrm>
            <a:off x="7675364" y="2030849"/>
            <a:ext cx="18999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450"/>
              <a:buFont typeface="Geist"/>
              <a:buNone/>
            </a:pPr>
            <a:r>
              <a:rPr b="0" i="0" lang="en-US" sz="14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Code Assistants</a:t>
            </a:r>
            <a:endParaRPr b="0" i="0" sz="1450" u="none" cap="none" strike="noStrike"/>
          </a:p>
        </p:txBody>
      </p:sp>
      <p:sp>
        <p:nvSpPr>
          <p:cNvPr id="386" name="Google Shape;386;p57"/>
          <p:cNvSpPr/>
          <p:nvPr/>
        </p:nvSpPr>
        <p:spPr>
          <a:xfrm>
            <a:off x="7675364" y="2420303"/>
            <a:ext cx="62634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150"/>
              <a:buFont typeface="Geist"/>
              <a:buNone/>
            </a:pPr>
            <a:r>
              <a:rPr b="0" i="0" lang="en-US" sz="11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Vercel Agent, GitHub Copilot, Cursor, and similar tools for real-time code suggestions</a:t>
            </a:r>
            <a:endParaRPr b="0" i="0" sz="1150" u="none" cap="none" strike="noStrike"/>
          </a:p>
        </p:txBody>
      </p:sp>
      <p:sp>
        <p:nvSpPr>
          <p:cNvPr id="387" name="Google Shape;387;p57"/>
          <p:cNvSpPr/>
          <p:nvPr/>
        </p:nvSpPr>
        <p:spPr>
          <a:xfrm>
            <a:off x="7508200" y="3210520"/>
            <a:ext cx="6597900" cy="1179900"/>
          </a:xfrm>
          <a:prstGeom prst="roundRect">
            <a:avLst>
              <a:gd fmla="val 62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57"/>
          <p:cNvSpPr/>
          <p:nvPr/>
        </p:nvSpPr>
        <p:spPr>
          <a:xfrm>
            <a:off x="7508200" y="3195280"/>
            <a:ext cx="6597900" cy="60900"/>
          </a:xfrm>
          <a:prstGeom prst="roundRect">
            <a:avLst>
              <a:gd fmla="val 10472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7"/>
          <p:cNvSpPr/>
          <p:nvPr/>
        </p:nvSpPr>
        <p:spPr>
          <a:xfrm>
            <a:off x="10579120" y="2982635"/>
            <a:ext cx="456000" cy="456000"/>
          </a:xfrm>
          <a:prstGeom prst="roundRect">
            <a:avLst>
              <a:gd fmla="val 20057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57"/>
          <p:cNvSpPr/>
          <p:nvPr/>
        </p:nvSpPr>
        <p:spPr>
          <a:xfrm>
            <a:off x="10715923" y="3096578"/>
            <a:ext cx="1824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eis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eist"/>
                <a:ea typeface="Geist"/>
                <a:cs typeface="Geist"/>
                <a:sym typeface="Geist"/>
              </a:rPr>
              <a:t>2</a:t>
            </a:r>
            <a:endParaRPr b="0" i="0" sz="1400" u="none" cap="none" strike="noStrike"/>
          </a:p>
        </p:txBody>
      </p:sp>
      <p:sp>
        <p:nvSpPr>
          <p:cNvPr id="391" name="Google Shape;391;p57"/>
          <p:cNvSpPr/>
          <p:nvPr/>
        </p:nvSpPr>
        <p:spPr>
          <a:xfrm>
            <a:off x="7675364" y="3590449"/>
            <a:ext cx="18999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450"/>
              <a:buFont typeface="Geist"/>
              <a:buNone/>
            </a:pPr>
            <a:r>
              <a:rPr b="0" i="0" lang="en-US" sz="14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Frontend Builders</a:t>
            </a:r>
            <a:endParaRPr b="0" i="0" sz="1450" u="none" cap="none" strike="noStrike"/>
          </a:p>
        </p:txBody>
      </p:sp>
      <p:sp>
        <p:nvSpPr>
          <p:cNvPr id="392" name="Google Shape;392;p57"/>
          <p:cNvSpPr/>
          <p:nvPr/>
        </p:nvSpPr>
        <p:spPr>
          <a:xfrm>
            <a:off x="7675364" y="3979902"/>
            <a:ext cx="62634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150"/>
              <a:buFont typeface="Geist"/>
              <a:buNone/>
            </a:pPr>
            <a:r>
              <a:rPr b="0" i="0" lang="en-US" sz="11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Visual development platforms</a:t>
            </a:r>
            <a:endParaRPr b="0" i="0" sz="1150" u="none" cap="none" strike="noStrike"/>
          </a:p>
        </p:txBody>
      </p:sp>
      <p:sp>
        <p:nvSpPr>
          <p:cNvPr id="393" name="Google Shape;393;p57"/>
          <p:cNvSpPr/>
          <p:nvPr/>
        </p:nvSpPr>
        <p:spPr>
          <a:xfrm>
            <a:off x="7508200" y="4770120"/>
            <a:ext cx="6597900" cy="1179900"/>
          </a:xfrm>
          <a:prstGeom prst="roundRect">
            <a:avLst>
              <a:gd fmla="val 62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57"/>
          <p:cNvSpPr/>
          <p:nvPr/>
        </p:nvSpPr>
        <p:spPr>
          <a:xfrm>
            <a:off x="7508200" y="4754880"/>
            <a:ext cx="6597900" cy="60900"/>
          </a:xfrm>
          <a:prstGeom prst="roundRect">
            <a:avLst>
              <a:gd fmla="val 10472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7"/>
          <p:cNvSpPr/>
          <p:nvPr/>
        </p:nvSpPr>
        <p:spPr>
          <a:xfrm>
            <a:off x="10579120" y="4542234"/>
            <a:ext cx="456000" cy="456000"/>
          </a:xfrm>
          <a:prstGeom prst="roundRect">
            <a:avLst>
              <a:gd fmla="val 20057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7"/>
          <p:cNvSpPr/>
          <p:nvPr/>
        </p:nvSpPr>
        <p:spPr>
          <a:xfrm>
            <a:off x="10715923" y="4656177"/>
            <a:ext cx="1824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eis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eist"/>
                <a:ea typeface="Geist"/>
                <a:cs typeface="Geist"/>
                <a:sym typeface="Geist"/>
              </a:rPr>
              <a:t>3</a:t>
            </a:r>
            <a:endParaRPr b="0" i="0" sz="1400" u="none" cap="none" strike="noStrike"/>
          </a:p>
        </p:txBody>
      </p:sp>
      <p:sp>
        <p:nvSpPr>
          <p:cNvPr id="397" name="Google Shape;397;p57"/>
          <p:cNvSpPr/>
          <p:nvPr/>
        </p:nvSpPr>
        <p:spPr>
          <a:xfrm>
            <a:off x="7675364" y="5150048"/>
            <a:ext cx="18999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450"/>
              <a:buFont typeface="Geist"/>
              <a:buNone/>
            </a:pPr>
            <a:r>
              <a:rPr b="0" i="0" lang="en-US" sz="14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Testing &amp; QA</a:t>
            </a:r>
            <a:endParaRPr b="0" i="0" sz="1450" u="none" cap="none" strike="noStrike"/>
          </a:p>
        </p:txBody>
      </p:sp>
      <p:sp>
        <p:nvSpPr>
          <p:cNvPr id="398" name="Google Shape;398;p57"/>
          <p:cNvSpPr/>
          <p:nvPr/>
        </p:nvSpPr>
        <p:spPr>
          <a:xfrm>
            <a:off x="7675364" y="5539502"/>
            <a:ext cx="62634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150"/>
              <a:buFont typeface="Geist"/>
              <a:buNone/>
            </a:pPr>
            <a:r>
              <a:rPr b="0" i="0" lang="en-US" sz="11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Automated test generation and visual regression systems</a:t>
            </a:r>
            <a:endParaRPr b="0" i="0" sz="1150" u="none" cap="none" strike="noStrike"/>
          </a:p>
        </p:txBody>
      </p:sp>
      <p:sp>
        <p:nvSpPr>
          <p:cNvPr id="399" name="Google Shape;399;p57"/>
          <p:cNvSpPr/>
          <p:nvPr/>
        </p:nvSpPr>
        <p:spPr>
          <a:xfrm>
            <a:off x="7508200" y="6329720"/>
            <a:ext cx="6597900" cy="1179900"/>
          </a:xfrm>
          <a:prstGeom prst="roundRect">
            <a:avLst>
              <a:gd fmla="val 62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7"/>
          <p:cNvSpPr/>
          <p:nvPr/>
        </p:nvSpPr>
        <p:spPr>
          <a:xfrm>
            <a:off x="7508200" y="6314480"/>
            <a:ext cx="6597900" cy="60900"/>
          </a:xfrm>
          <a:prstGeom prst="roundRect">
            <a:avLst>
              <a:gd fmla="val 10472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7"/>
          <p:cNvSpPr/>
          <p:nvPr/>
        </p:nvSpPr>
        <p:spPr>
          <a:xfrm>
            <a:off x="10579120" y="6101834"/>
            <a:ext cx="456000" cy="456000"/>
          </a:xfrm>
          <a:prstGeom prst="roundRect">
            <a:avLst>
              <a:gd fmla="val 20057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7"/>
          <p:cNvSpPr/>
          <p:nvPr/>
        </p:nvSpPr>
        <p:spPr>
          <a:xfrm>
            <a:off x="10715923" y="6215777"/>
            <a:ext cx="1824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eis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Geist"/>
                <a:ea typeface="Geist"/>
                <a:cs typeface="Geist"/>
                <a:sym typeface="Geist"/>
              </a:rPr>
              <a:t>4</a:t>
            </a:r>
            <a:endParaRPr b="0" i="0" sz="1400" u="none" cap="none" strike="noStrike"/>
          </a:p>
        </p:txBody>
      </p:sp>
      <p:sp>
        <p:nvSpPr>
          <p:cNvPr id="403" name="Google Shape;403;p57"/>
          <p:cNvSpPr/>
          <p:nvPr/>
        </p:nvSpPr>
        <p:spPr>
          <a:xfrm>
            <a:off x="7675364" y="6709648"/>
            <a:ext cx="18999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450"/>
              <a:buFont typeface="Geist"/>
              <a:buNone/>
            </a:pPr>
            <a:r>
              <a:rPr b="0" i="0" lang="en-US" sz="14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DevOps Automation</a:t>
            </a:r>
            <a:endParaRPr b="0" i="0" sz="1450" u="none" cap="none" strike="noStrike"/>
          </a:p>
        </p:txBody>
      </p:sp>
      <p:sp>
        <p:nvSpPr>
          <p:cNvPr id="404" name="Google Shape;404;p57"/>
          <p:cNvSpPr/>
          <p:nvPr/>
        </p:nvSpPr>
        <p:spPr>
          <a:xfrm>
            <a:off x="7675364" y="7099102"/>
            <a:ext cx="62634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150"/>
              <a:buFont typeface="Geist"/>
              <a:buNone/>
            </a:pPr>
            <a:r>
              <a:rPr b="0" i="0" lang="en-US" sz="11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AI-driven deployment, monitoring, and incident response</a:t>
            </a:r>
            <a:endParaRPr b="0" i="0" sz="1150" u="none" cap="none" strike="noStrik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8"/>
          <p:cNvSpPr/>
          <p:nvPr/>
        </p:nvSpPr>
        <p:spPr>
          <a:xfrm>
            <a:off x="793790" y="1585436"/>
            <a:ext cx="56706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Real-World Impact</a:t>
            </a:r>
            <a:endParaRPr b="0" i="0" sz="4450" u="none" cap="none" strike="noStrike"/>
          </a:p>
        </p:txBody>
      </p:sp>
      <p:sp>
        <p:nvSpPr>
          <p:cNvPr id="411" name="Google Shape;411;p58"/>
          <p:cNvSpPr/>
          <p:nvPr/>
        </p:nvSpPr>
        <p:spPr>
          <a:xfrm>
            <a:off x="793790" y="2384941"/>
            <a:ext cx="106785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50"/>
              <a:buFont typeface="Geist"/>
              <a:buNone/>
            </a:pPr>
            <a:r>
              <a:rPr b="0" i="0" lang="en-US" sz="35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How Companies Are Adopting Agentic Workflows</a:t>
            </a:r>
            <a:endParaRPr b="0" i="0" sz="3550" u="none" cap="none" strike="noStrike"/>
          </a:p>
        </p:txBody>
      </p:sp>
      <p:sp>
        <p:nvSpPr>
          <p:cNvPr id="412" name="Google Shape;412;p58"/>
          <p:cNvSpPr/>
          <p:nvPr/>
        </p:nvSpPr>
        <p:spPr>
          <a:xfrm>
            <a:off x="793790" y="3292078"/>
            <a:ext cx="4196400" cy="3352200"/>
          </a:xfrm>
          <a:prstGeom prst="roundRect">
            <a:avLst>
              <a:gd fmla="val 2842" name="adj"/>
            </a:avLst>
          </a:prstGeom>
          <a:solidFill>
            <a:srgbClr val="000000"/>
          </a:solidFill>
          <a:ln cap="flat" cmpd="sng" w="9525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58"/>
          <p:cNvSpPr/>
          <p:nvPr/>
        </p:nvSpPr>
        <p:spPr>
          <a:xfrm>
            <a:off x="1028224" y="3526512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eist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Startup Velocity</a:t>
            </a:r>
            <a:endParaRPr b="0" i="0" sz="2200" u="none" cap="none" strike="noStrike"/>
          </a:p>
        </p:txBody>
      </p:sp>
      <p:sp>
        <p:nvSpPr>
          <p:cNvPr id="414" name="Google Shape;414;p58"/>
          <p:cNvSpPr/>
          <p:nvPr/>
        </p:nvSpPr>
        <p:spPr>
          <a:xfrm>
            <a:off x="1028224" y="4016931"/>
            <a:ext cx="37275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Geist"/>
              <a:buNone/>
            </a:pPr>
            <a:r>
              <a:rPr b="0" i="0" lang="en-US" sz="17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Early-stage companies ship MVPs in days instead of months. </a:t>
            </a:r>
            <a:endParaRPr b="0" i="0" sz="1750" u="none" cap="none" strike="noStrike"/>
          </a:p>
        </p:txBody>
      </p:sp>
      <p:sp>
        <p:nvSpPr>
          <p:cNvPr id="415" name="Google Shape;415;p58"/>
          <p:cNvSpPr/>
          <p:nvPr/>
        </p:nvSpPr>
        <p:spPr>
          <a:xfrm>
            <a:off x="952024" y="4878824"/>
            <a:ext cx="37275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Geist"/>
              <a:buChar char="•"/>
            </a:pPr>
            <a:r>
              <a:rPr b="0" i="0" lang="en-US" sz="17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Net-new products / features</a:t>
            </a:r>
            <a:endParaRPr b="0" i="0" sz="1750" u="none" cap="none" strike="noStrike"/>
          </a:p>
        </p:txBody>
      </p:sp>
      <p:sp>
        <p:nvSpPr>
          <p:cNvPr id="416" name="Google Shape;416;p58"/>
          <p:cNvSpPr/>
          <p:nvPr/>
        </p:nvSpPr>
        <p:spPr>
          <a:xfrm>
            <a:off x="952024" y="5244822"/>
            <a:ext cx="37275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Geist"/>
              <a:buChar char="•"/>
            </a:pPr>
            <a:r>
              <a:rPr b="0" i="0" lang="en-US" sz="17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Changes to existing features</a:t>
            </a:r>
            <a:endParaRPr b="0" i="0" sz="1750" u="none" cap="none" strike="noStrike"/>
          </a:p>
        </p:txBody>
      </p:sp>
      <p:sp>
        <p:nvSpPr>
          <p:cNvPr id="417" name="Google Shape;417;p58"/>
          <p:cNvSpPr/>
          <p:nvPr/>
        </p:nvSpPr>
        <p:spPr>
          <a:xfrm>
            <a:off x="5216962" y="3292078"/>
            <a:ext cx="4196400" cy="3352200"/>
          </a:xfrm>
          <a:prstGeom prst="roundRect">
            <a:avLst>
              <a:gd fmla="val 2842" name="adj"/>
            </a:avLst>
          </a:prstGeom>
          <a:solidFill>
            <a:srgbClr val="000000"/>
          </a:solidFill>
          <a:ln cap="flat" cmpd="sng" w="9525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58"/>
          <p:cNvSpPr/>
          <p:nvPr/>
        </p:nvSpPr>
        <p:spPr>
          <a:xfrm>
            <a:off x="5451396" y="3526512"/>
            <a:ext cx="3422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eist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Enterprise Modernization</a:t>
            </a:r>
            <a:endParaRPr b="0" i="0" sz="2200" u="none" cap="none" strike="noStrike"/>
          </a:p>
        </p:txBody>
      </p:sp>
      <p:sp>
        <p:nvSpPr>
          <p:cNvPr id="419" name="Google Shape;419;p58"/>
          <p:cNvSpPr/>
          <p:nvPr/>
        </p:nvSpPr>
        <p:spPr>
          <a:xfrm>
            <a:off x="5451396" y="4016931"/>
            <a:ext cx="3727500" cy="14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Geist"/>
              <a:buNone/>
            </a:pPr>
            <a:r>
              <a:rPr b="0" i="0" lang="en-US" sz="17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Large organizations use v0 to prototype internal tools and customer-facing features before committing engineering resources.</a:t>
            </a:r>
            <a:endParaRPr b="0" i="0" sz="1750" u="none" cap="none" strike="noStrike"/>
          </a:p>
        </p:txBody>
      </p:sp>
      <p:sp>
        <p:nvSpPr>
          <p:cNvPr id="420" name="Google Shape;420;p58"/>
          <p:cNvSpPr/>
          <p:nvPr/>
        </p:nvSpPr>
        <p:spPr>
          <a:xfrm>
            <a:off x="5375196" y="5757029"/>
            <a:ext cx="37275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Geist"/>
              <a:buChar char="•"/>
            </a:pPr>
            <a:r>
              <a:rPr b="0" i="0" lang="en-US" sz="17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Faster stakeholder alignment</a:t>
            </a:r>
            <a:endParaRPr b="0" i="0" sz="1750" u="none" cap="none" strike="noStrike"/>
          </a:p>
        </p:txBody>
      </p:sp>
      <p:sp>
        <p:nvSpPr>
          <p:cNvPr id="421" name="Google Shape;421;p58"/>
          <p:cNvSpPr/>
          <p:nvPr/>
        </p:nvSpPr>
        <p:spPr>
          <a:xfrm>
            <a:off x="5375196" y="6123027"/>
            <a:ext cx="37275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Geist"/>
              <a:buChar char="•"/>
            </a:pPr>
            <a:r>
              <a:rPr b="0" i="0" lang="en-US" sz="17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Reduced development waste</a:t>
            </a:r>
            <a:endParaRPr b="0" i="0" sz="1750" u="none" cap="none" strike="noStrike"/>
          </a:p>
        </p:txBody>
      </p:sp>
      <p:sp>
        <p:nvSpPr>
          <p:cNvPr id="422" name="Google Shape;422;p58"/>
          <p:cNvSpPr/>
          <p:nvPr/>
        </p:nvSpPr>
        <p:spPr>
          <a:xfrm>
            <a:off x="9640133" y="3292078"/>
            <a:ext cx="4196400" cy="3352200"/>
          </a:xfrm>
          <a:prstGeom prst="roundRect">
            <a:avLst>
              <a:gd fmla="val 2842" name="adj"/>
            </a:avLst>
          </a:prstGeom>
          <a:solidFill>
            <a:srgbClr val="000000"/>
          </a:solidFill>
          <a:ln cap="flat" cmpd="sng" w="9525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58"/>
          <p:cNvSpPr/>
          <p:nvPr/>
        </p:nvSpPr>
        <p:spPr>
          <a:xfrm>
            <a:off x="9874568" y="3526512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eist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Agency Efficiency</a:t>
            </a:r>
            <a:endParaRPr b="0" i="0" sz="2200" u="none" cap="none" strike="noStrike"/>
          </a:p>
        </p:txBody>
      </p:sp>
      <p:sp>
        <p:nvSpPr>
          <p:cNvPr id="424" name="Google Shape;424;p58"/>
          <p:cNvSpPr/>
          <p:nvPr/>
        </p:nvSpPr>
        <p:spPr>
          <a:xfrm>
            <a:off x="9874568" y="4016931"/>
            <a:ext cx="3727500" cy="14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Geist"/>
              <a:buNone/>
            </a:pPr>
            <a:r>
              <a:rPr b="0" i="0" lang="en-US" sz="17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Design agencies deliver interactive prototypes to clients within hours of kickoff meetings, accelerating the feedback loop.</a:t>
            </a:r>
            <a:endParaRPr b="0" i="0" sz="1750" u="none" cap="none" strike="noStrike"/>
          </a:p>
        </p:txBody>
      </p:sp>
      <p:sp>
        <p:nvSpPr>
          <p:cNvPr id="425" name="Google Shape;425;p58"/>
          <p:cNvSpPr/>
          <p:nvPr/>
        </p:nvSpPr>
        <p:spPr>
          <a:xfrm>
            <a:off x="9798368" y="5757029"/>
            <a:ext cx="37275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Geist"/>
              <a:buChar char="•"/>
            </a:pPr>
            <a:r>
              <a:rPr b="0" i="0" lang="en-US" sz="17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5x more concepts per sprint</a:t>
            </a:r>
            <a:endParaRPr b="0" i="0" sz="1750" u="none" cap="none" strike="noStrike"/>
          </a:p>
        </p:txBody>
      </p:sp>
      <p:sp>
        <p:nvSpPr>
          <p:cNvPr id="426" name="Google Shape;426;p58"/>
          <p:cNvSpPr/>
          <p:nvPr/>
        </p:nvSpPr>
        <p:spPr>
          <a:xfrm>
            <a:off x="9798368" y="6123027"/>
            <a:ext cx="37275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Geist"/>
              <a:buChar char="•"/>
            </a:pPr>
            <a:r>
              <a:rPr b="0" i="0" lang="en-US" sz="17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Higher client satisfaction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9"/>
          <p:cNvSpPr/>
          <p:nvPr/>
        </p:nvSpPr>
        <p:spPr>
          <a:xfrm>
            <a:off x="793790" y="3431500"/>
            <a:ext cx="56706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The Road Ahead</a:t>
            </a:r>
            <a:endParaRPr b="0" i="0" sz="4450" u="none" cap="none" strike="noStrike"/>
          </a:p>
        </p:txBody>
      </p:sp>
      <p:sp>
        <p:nvSpPr>
          <p:cNvPr id="433" name="Google Shape;433;p59"/>
          <p:cNvSpPr/>
          <p:nvPr/>
        </p:nvSpPr>
        <p:spPr>
          <a:xfrm>
            <a:off x="793790" y="4231005"/>
            <a:ext cx="84987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50"/>
              <a:buFont typeface="Geist"/>
              <a:buNone/>
            </a:pPr>
            <a:r>
              <a:rPr b="0" i="0" lang="en-US" sz="35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What's Next for AI-Driven Development</a:t>
            </a:r>
            <a:endParaRPr b="0" i="0" sz="3550" u="none" cap="none" strike="noStrike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0"/>
          <p:cNvSpPr/>
          <p:nvPr/>
        </p:nvSpPr>
        <p:spPr>
          <a:xfrm>
            <a:off x="793790" y="3352086"/>
            <a:ext cx="56706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Thank you</a:t>
            </a:r>
            <a:endParaRPr b="0" i="0" sz="4450" u="none" cap="none" strike="noStrike"/>
          </a:p>
        </p:txBody>
      </p:sp>
      <p:sp>
        <p:nvSpPr>
          <p:cNvPr id="440" name="Google Shape;440;p60"/>
          <p:cNvSpPr/>
          <p:nvPr/>
        </p:nvSpPr>
        <p:spPr>
          <a:xfrm>
            <a:off x="793790" y="4514493"/>
            <a:ext cx="130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Geist"/>
              <a:buNone/>
            </a:pPr>
            <a:r>
              <a:rPr b="0" i="0" lang="en-US" sz="1750" u="sng" cap="none" strike="noStrike">
                <a:solidFill>
                  <a:schemeClr val="hlink"/>
                </a:solidFill>
                <a:latin typeface="Geist"/>
                <a:ea typeface="Geist"/>
                <a:cs typeface="Geist"/>
                <a:sym typeface="Geist"/>
                <a:hlinkClick r:id="rId3"/>
              </a:rPr>
              <a:t>https://x.com/gaspargarcia_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/>
          <p:nvPr/>
        </p:nvSpPr>
        <p:spPr>
          <a:xfrm>
            <a:off x="793790" y="670084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eist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Speaker</a:t>
            </a:r>
            <a:endParaRPr b="0" i="0" sz="2200" u="none" cap="none" strike="noStrike"/>
          </a:p>
        </p:txBody>
      </p:sp>
      <p:sp>
        <p:nvSpPr>
          <p:cNvPr id="160" name="Google Shape;160;p34"/>
          <p:cNvSpPr/>
          <p:nvPr/>
        </p:nvSpPr>
        <p:spPr>
          <a:xfrm>
            <a:off x="793790" y="1115139"/>
            <a:ext cx="56706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Gaspar Garcia</a:t>
            </a:r>
            <a:endParaRPr b="0" i="0" sz="4450" u="none" cap="none" strike="noStrike"/>
          </a:p>
        </p:txBody>
      </p:sp>
      <p:pic>
        <p:nvPicPr>
          <p:cNvPr descr="preencoded.png" id="161" name="Google Shape;16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2419231"/>
            <a:ext cx="4885016" cy="488501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4"/>
          <p:cNvSpPr/>
          <p:nvPr/>
        </p:nvSpPr>
        <p:spPr>
          <a:xfrm>
            <a:off x="6239828" y="2390894"/>
            <a:ext cx="56706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Stanford Class 2016</a:t>
            </a:r>
            <a:endParaRPr b="0" i="0" sz="4450" u="none" cap="none" strike="noStrike"/>
          </a:p>
        </p:txBody>
      </p:sp>
      <p:sp>
        <p:nvSpPr>
          <p:cNvPr id="163" name="Google Shape;163;p34"/>
          <p:cNvSpPr/>
          <p:nvPr/>
        </p:nvSpPr>
        <p:spPr>
          <a:xfrm>
            <a:off x="6239828" y="3326487"/>
            <a:ext cx="76044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r>
              <a:t/>
            </a:r>
            <a:endParaRPr b="0" i="0" sz="1750" u="none" cap="none" strike="noStrike"/>
          </a:p>
        </p:txBody>
      </p:sp>
      <p:sp>
        <p:nvSpPr>
          <p:cNvPr id="164" name="Google Shape;164;p34"/>
          <p:cNvSpPr/>
          <p:nvPr/>
        </p:nvSpPr>
        <p:spPr>
          <a:xfrm>
            <a:off x="6239828" y="3916204"/>
            <a:ext cx="64185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50"/>
              <a:buFont typeface="Geist"/>
              <a:buNone/>
            </a:pPr>
            <a:r>
              <a:rPr b="0" i="0" lang="en-US" sz="35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BS, Computer Science Theory</a:t>
            </a:r>
            <a:endParaRPr b="0" i="0" sz="3550" u="none" cap="none" strike="noStrike"/>
          </a:p>
        </p:txBody>
      </p:sp>
      <p:sp>
        <p:nvSpPr>
          <p:cNvPr id="165" name="Google Shape;165;p34"/>
          <p:cNvSpPr/>
          <p:nvPr/>
        </p:nvSpPr>
        <p:spPr>
          <a:xfrm>
            <a:off x="6239828" y="4573905"/>
            <a:ext cx="54645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50"/>
              <a:buFont typeface="Geist"/>
              <a:buNone/>
            </a:pPr>
            <a:r>
              <a:rPr b="0" i="0" lang="en-US" sz="35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MS, Computer Science AI</a:t>
            </a:r>
            <a:endParaRPr b="0" i="0" sz="3550" u="none" cap="none" strike="noStrik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5"/>
          <p:cNvSpPr/>
          <p:nvPr/>
        </p:nvSpPr>
        <p:spPr>
          <a:xfrm>
            <a:off x="793790" y="2190512"/>
            <a:ext cx="56706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So what is v0?</a:t>
            </a:r>
            <a:endParaRPr b="0" i="0" sz="4450" u="none" cap="none" strike="noStrike"/>
          </a:p>
        </p:txBody>
      </p:sp>
      <p:sp>
        <p:nvSpPr>
          <p:cNvPr id="172" name="Google Shape;172;p35"/>
          <p:cNvSpPr/>
          <p:nvPr/>
        </p:nvSpPr>
        <p:spPr>
          <a:xfrm>
            <a:off x="793790" y="2990017"/>
            <a:ext cx="73290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50"/>
              <a:buFont typeface="Geist"/>
              <a:buNone/>
            </a:pPr>
            <a:r>
              <a:rPr b="0" i="0" lang="en-US" sz="26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Free for students → https://v0.app/students</a:t>
            </a:r>
            <a:endParaRPr b="0" i="0" sz="2650" u="none" cap="none" strike="noStrike"/>
          </a:p>
        </p:txBody>
      </p:sp>
      <p:pic>
        <p:nvPicPr>
          <p:cNvPr descr="preencoded.png" id="173" name="Google Shape;173;p3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790" y="3755469"/>
            <a:ext cx="13042818" cy="228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/>
          <p:nvPr/>
        </p:nvSpPr>
        <p:spPr>
          <a:xfrm>
            <a:off x="715685" y="746284"/>
            <a:ext cx="32679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b="0" i="0" sz="1600" u="none" cap="none" strike="noStrike"/>
          </a:p>
        </p:txBody>
      </p:sp>
      <p:pic>
        <p:nvPicPr>
          <p:cNvPr descr="preencoded.png" id="180" name="Google Shape;18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6329" y="205736"/>
            <a:ext cx="5665111" cy="750057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6"/>
          <p:cNvSpPr/>
          <p:nvPr/>
        </p:nvSpPr>
        <p:spPr>
          <a:xfrm>
            <a:off x="10661809" y="746284"/>
            <a:ext cx="32679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b="0" i="0" sz="1600" u="none" cap="none" strike="noStrik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/>
          <p:nvPr/>
        </p:nvSpPr>
        <p:spPr>
          <a:xfrm>
            <a:off x="793790" y="3760351"/>
            <a:ext cx="56706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Most likely its not</a:t>
            </a:r>
            <a:endParaRPr b="0" i="0" sz="4450" u="none" cap="none" strike="noStrik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8"/>
          <p:cNvSpPr/>
          <p:nvPr/>
        </p:nvSpPr>
        <p:spPr>
          <a:xfrm>
            <a:off x="793790" y="3502343"/>
            <a:ext cx="56706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Fail fast, fail often</a:t>
            </a:r>
            <a:endParaRPr b="0" i="0" sz="4450" u="none" cap="none" strike="noStrike"/>
          </a:p>
        </p:txBody>
      </p:sp>
      <p:sp>
        <p:nvSpPr>
          <p:cNvPr id="194" name="Google Shape;194;p38"/>
          <p:cNvSpPr/>
          <p:nvPr/>
        </p:nvSpPr>
        <p:spPr>
          <a:xfrm>
            <a:off x="793790" y="4301847"/>
            <a:ext cx="93906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50"/>
              <a:buFont typeface="Geist"/>
              <a:buNone/>
            </a:pPr>
            <a:r>
              <a:rPr b="0" i="0" lang="en-US" sz="26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Accelerate the learning moments of product development</a:t>
            </a:r>
            <a:endParaRPr b="0" i="0" sz="2650" u="none" cap="none" strike="noStrik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/>
          <p:nvPr/>
        </p:nvSpPr>
        <p:spPr>
          <a:xfrm>
            <a:off x="793790" y="1067038"/>
            <a:ext cx="94533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Geist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Geist"/>
                <a:ea typeface="Geist"/>
                <a:cs typeface="Geist"/>
                <a:sym typeface="Geist"/>
              </a:rPr>
              <a:t>From Idea to Production in Minutes</a:t>
            </a:r>
            <a:endParaRPr b="0" i="0" sz="4450" u="none" cap="none" strike="noStrike"/>
          </a:p>
        </p:txBody>
      </p:sp>
      <p:sp>
        <p:nvSpPr>
          <p:cNvPr id="201" name="Google Shape;201;p39"/>
          <p:cNvSpPr/>
          <p:nvPr/>
        </p:nvSpPr>
        <p:spPr>
          <a:xfrm>
            <a:off x="793790" y="2115979"/>
            <a:ext cx="130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r>
              <a:t/>
            </a:r>
            <a:endParaRPr b="0" i="0" sz="1750" u="none" cap="none" strike="noStrike"/>
          </a:p>
        </p:txBody>
      </p:sp>
      <p:pic>
        <p:nvPicPr>
          <p:cNvPr descr="preencoded.png" id="202" name="Google Shape;20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2734032"/>
            <a:ext cx="6521410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9"/>
          <p:cNvSpPr/>
          <p:nvPr/>
        </p:nvSpPr>
        <p:spPr>
          <a:xfrm>
            <a:off x="1020604" y="3868103"/>
            <a:ext cx="3190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200"/>
              <a:buFont typeface="Geist"/>
              <a:buNone/>
            </a:pPr>
            <a:r>
              <a:rPr b="0" i="0" lang="en-US" sz="22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Natural Language Input</a:t>
            </a:r>
            <a:endParaRPr b="0" i="0" sz="2200" u="none" cap="none" strike="noStrike"/>
          </a:p>
        </p:txBody>
      </p:sp>
      <p:sp>
        <p:nvSpPr>
          <p:cNvPr id="204" name="Google Shape;204;p39"/>
          <p:cNvSpPr/>
          <p:nvPr/>
        </p:nvSpPr>
        <p:spPr>
          <a:xfrm>
            <a:off x="1020604" y="4358521"/>
            <a:ext cx="6067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None/>
            </a:pP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Describe your UI vision in plain English</a:t>
            </a:r>
            <a:endParaRPr b="0" i="0" sz="1750" u="none" cap="none" strike="noStrike"/>
          </a:p>
        </p:txBody>
      </p:sp>
      <p:pic>
        <p:nvPicPr>
          <p:cNvPr descr="preencoded.png"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5200" y="2734032"/>
            <a:ext cx="6521410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9"/>
          <p:cNvSpPr/>
          <p:nvPr/>
        </p:nvSpPr>
        <p:spPr>
          <a:xfrm>
            <a:off x="7542014" y="3868103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200"/>
              <a:buFont typeface="Geist"/>
              <a:buNone/>
            </a:pPr>
            <a:r>
              <a:rPr b="0" i="0" lang="en-US" sz="22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AI Processing</a:t>
            </a:r>
            <a:endParaRPr b="0" i="0" sz="2200" u="none" cap="none" strike="noStrike"/>
          </a:p>
        </p:txBody>
      </p:sp>
      <p:sp>
        <p:nvSpPr>
          <p:cNvPr id="207" name="Google Shape;207;p39"/>
          <p:cNvSpPr/>
          <p:nvPr/>
        </p:nvSpPr>
        <p:spPr>
          <a:xfrm>
            <a:off x="7542014" y="4358521"/>
            <a:ext cx="6067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None/>
            </a:pP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Advanced models generate production-ready code</a:t>
            </a:r>
            <a:endParaRPr b="0" i="0" sz="1750" u="none" cap="none" strike="noStrike"/>
          </a:p>
        </p:txBody>
      </p:sp>
      <p:pic>
        <p:nvPicPr>
          <p:cNvPr descr="preencoded.png" id="208" name="Google Shape;208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790" y="4948238"/>
            <a:ext cx="6521410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/>
          <p:nvPr/>
        </p:nvSpPr>
        <p:spPr>
          <a:xfrm>
            <a:off x="1020604" y="6082308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200"/>
              <a:buFont typeface="Geist"/>
              <a:buNone/>
            </a:pPr>
            <a:r>
              <a:rPr b="0" i="0" lang="en-US" sz="22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Live Preview</a:t>
            </a:r>
            <a:endParaRPr b="0" i="0" sz="2200" u="none" cap="none" strike="noStrike"/>
          </a:p>
        </p:txBody>
      </p:sp>
      <p:sp>
        <p:nvSpPr>
          <p:cNvPr id="210" name="Google Shape;210;p39"/>
          <p:cNvSpPr/>
          <p:nvPr/>
        </p:nvSpPr>
        <p:spPr>
          <a:xfrm>
            <a:off x="1020604" y="6572726"/>
            <a:ext cx="6067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None/>
            </a:pP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Instantly see and iterate on your interface</a:t>
            </a:r>
            <a:endParaRPr b="0" i="0" sz="1750" u="none" cap="none" strike="noStrike"/>
          </a:p>
        </p:txBody>
      </p:sp>
      <p:pic>
        <p:nvPicPr>
          <p:cNvPr descr="preencoded.png" id="211" name="Google Shape;211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15200" y="4948238"/>
            <a:ext cx="6521410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9"/>
          <p:cNvSpPr/>
          <p:nvPr/>
        </p:nvSpPr>
        <p:spPr>
          <a:xfrm>
            <a:off x="7542014" y="6082308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200"/>
              <a:buFont typeface="Geist"/>
              <a:buNone/>
            </a:pPr>
            <a:r>
              <a:rPr b="0" i="0" lang="en-US" sz="220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One-Click Deploy</a:t>
            </a:r>
            <a:endParaRPr b="0" i="0" sz="2200" u="none" cap="none" strike="noStrike"/>
          </a:p>
        </p:txBody>
      </p:sp>
      <p:sp>
        <p:nvSpPr>
          <p:cNvPr id="213" name="Google Shape;213;p39"/>
          <p:cNvSpPr/>
          <p:nvPr/>
        </p:nvSpPr>
        <p:spPr>
          <a:xfrm>
            <a:off x="7542014" y="6572726"/>
            <a:ext cx="6067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1750"/>
              <a:buFont typeface="Geist"/>
              <a:buNone/>
            </a:pPr>
            <a:r>
              <a:rPr b="0" i="0" lang="en-US" sz="1750" u="none" cap="none" strike="noStrike">
                <a:solidFill>
                  <a:srgbClr val="A9A9A9"/>
                </a:solidFill>
                <a:latin typeface="Geist"/>
                <a:ea typeface="Geist"/>
                <a:cs typeface="Geist"/>
                <a:sym typeface="Geist"/>
              </a:rPr>
              <a:t>Push to production without friction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19" name="Google Shape;21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7466" y="569000"/>
            <a:ext cx="9455471" cy="709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